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876" y="-120"/>
      </p:cViewPr>
      <p:guideLst>
        <p:guide orient="horz" pos="3120"/>
        <p:guide orient="horz" pos="5932"/>
        <p:guide orient="horz" pos="353"/>
        <p:guide pos="2160"/>
        <p:guide pos="255"/>
        <p:guide pos="40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057C5C-0AAC-4627-9F16-6EE5A2BC6FC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80107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57C5C-0AAC-4627-9F16-6EE5A2BC6FC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104708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57C5C-0AAC-4627-9F16-6EE5A2BC6FC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88826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57C5C-0AAC-4627-9F16-6EE5A2BC6FC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378185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57C5C-0AAC-4627-9F16-6EE5A2BC6FC8}" type="datetimeFigureOut">
              <a:rPr lang="en-GB" smtClean="0"/>
              <a:t>22/02/2017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8582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057C5C-0AAC-4627-9F16-6EE5A2BC6FC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147835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057C5C-0AAC-4627-9F16-6EE5A2BC6FC8}" type="datetimeFigureOut">
              <a:rPr lang="en-GB" smtClean="0"/>
              <a:t>22/02/2017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356177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057C5C-0AAC-4627-9F16-6EE5A2BC6FC8}" type="datetimeFigureOut">
              <a:rPr lang="en-GB" smtClean="0"/>
              <a:t>22/02/2017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03689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57C5C-0AAC-4627-9F16-6EE5A2BC6FC8}" type="datetimeFigureOut">
              <a:rPr lang="en-GB" smtClean="0"/>
              <a:t>22/02/2017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411636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57C5C-0AAC-4627-9F16-6EE5A2BC6FC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5908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57C5C-0AAC-4627-9F16-6EE5A2BC6FC8}" type="datetimeFigureOut">
              <a:rPr lang="en-GB" smtClean="0"/>
              <a:t>22/02/2017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46E4E-6FE3-470A-8CBE-E1BB389941FB}" type="slidenum">
              <a:rPr lang="en-GB" smtClean="0"/>
              <a:t>‹#›</a:t>
            </a:fld>
            <a:endParaRPr lang="en-GB"/>
          </a:p>
        </p:txBody>
      </p:sp>
    </p:spTree>
    <p:extLst>
      <p:ext uri="{BB962C8B-B14F-4D97-AF65-F5344CB8AC3E}">
        <p14:creationId xmlns:p14="http://schemas.microsoft.com/office/powerpoint/2010/main" val="261045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D2057C5C-0AAC-4627-9F16-6EE5A2BC6FC8}" type="datetimeFigureOut">
              <a:rPr lang="en-GB" smtClean="0"/>
              <a:t>22/02/2017</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D546E4E-6FE3-470A-8CBE-E1BB389941FB}" type="slidenum">
              <a:rPr lang="en-GB" smtClean="0"/>
              <a:t>‹#›</a:t>
            </a:fld>
            <a:endParaRPr lang="en-GB"/>
          </a:p>
        </p:txBody>
      </p:sp>
    </p:spTree>
    <p:extLst>
      <p:ext uri="{BB962C8B-B14F-4D97-AF65-F5344CB8AC3E}">
        <p14:creationId xmlns:p14="http://schemas.microsoft.com/office/powerpoint/2010/main" val="207770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64885"/>
          <a:stretch/>
        </p:blipFill>
        <p:spPr>
          <a:xfrm>
            <a:off x="0" y="8985449"/>
            <a:ext cx="4949474" cy="936103"/>
          </a:xfrm>
          <a:prstGeom prst="rect">
            <a:avLst/>
          </a:prstGeom>
        </p:spPr>
      </p:pic>
      <p:sp>
        <p:nvSpPr>
          <p:cNvPr id="6" name="TextBox 5"/>
          <p:cNvSpPr txBox="1"/>
          <p:nvPr/>
        </p:nvSpPr>
        <p:spPr>
          <a:xfrm>
            <a:off x="398984" y="612223"/>
            <a:ext cx="6048374" cy="584775"/>
          </a:xfrm>
          <a:prstGeom prst="rect">
            <a:avLst/>
          </a:prstGeom>
          <a:noFill/>
        </p:spPr>
        <p:txBody>
          <a:bodyPr wrap="square" rtlCol="0">
            <a:spAutoFit/>
          </a:bodyPr>
          <a:lstStyle/>
          <a:p>
            <a:pPr algn="ctr"/>
            <a:r>
              <a:rPr lang="en-US" sz="3200" b="1" dirty="0" smtClean="0">
                <a:solidFill>
                  <a:srgbClr val="00A7E2"/>
                </a:solidFill>
                <a:latin typeface="Arial" panose="020B0604020202020204" pitchFamily="34" charset="0"/>
                <a:cs typeface="Arial" panose="020B0604020202020204" pitchFamily="34" charset="0"/>
              </a:rPr>
              <a:t>Certificate of Attendance</a:t>
            </a:r>
            <a:endParaRPr lang="en-GB" sz="3200" b="1" dirty="0">
              <a:solidFill>
                <a:srgbClr val="00A7E2"/>
              </a:solidFill>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99753714"/>
              </p:ext>
            </p:extLst>
          </p:nvPr>
        </p:nvGraphicFramePr>
        <p:xfrm>
          <a:off x="404664" y="7761312"/>
          <a:ext cx="6047360" cy="1101631"/>
        </p:xfrm>
        <a:graphic>
          <a:graphicData uri="http://schemas.openxmlformats.org/drawingml/2006/table">
            <a:tbl>
              <a:tblPr firstRow="1" bandRow="1">
                <a:tableStyleId>{5C22544A-7EE6-4342-B048-85BDC9FD1C3A}</a:tableStyleId>
              </a:tblPr>
              <a:tblGrid>
                <a:gridCol w="6047360"/>
              </a:tblGrid>
              <a:tr h="360040">
                <a:tc>
                  <a:txBody>
                    <a:bodyPr/>
                    <a:lstStyle/>
                    <a:p>
                      <a:pPr marL="0" lvl="0" algn="ctr" defTabSz="914400" rtl="0" eaLnBrk="1" latinLnBrk="0" hangingPunct="1"/>
                      <a:r>
                        <a:rPr lang="en-US" sz="1100" b="1" kern="1200" dirty="0" smtClean="0">
                          <a:solidFill>
                            <a:schemeClr val="tx1"/>
                          </a:solidFill>
                          <a:effectLst/>
                          <a:latin typeface="Arial" panose="020B0604020202020204" pitchFamily="34" charset="0"/>
                          <a:ea typeface="+mn-ea"/>
                          <a:cs typeface="Arial" panose="020B0604020202020204" pitchFamily="34" charset="0"/>
                        </a:rPr>
                        <a:t>This program allowed me to reflect on the following key message:</a:t>
                      </a:r>
                      <a:endParaRPr lang="en-GB" sz="1100" b="1" kern="1200" dirty="0">
                        <a:solidFill>
                          <a:schemeClr val="tx1"/>
                        </a:solidFill>
                        <a:effectLst/>
                        <a:latin typeface="Arial" panose="020B0604020202020204" pitchFamily="34" charset="0"/>
                        <a:ea typeface="+mn-ea"/>
                        <a:cs typeface="Arial" panose="020B0604020202020204" pitchFamily="34" charset="0"/>
                      </a:endParaRPr>
                    </a:p>
                  </a:txBody>
                  <a:tcPr anchor="b">
                    <a:lnB w="12700" cap="flat" cmpd="sng" algn="ctr">
                      <a:solidFill>
                        <a:schemeClr val="bg1">
                          <a:lumMod val="75000"/>
                        </a:schemeClr>
                      </a:solidFill>
                      <a:prstDash val="solid"/>
                      <a:round/>
                      <a:headEnd type="none" w="med" len="med"/>
                      <a:tailEnd type="none" w="med" len="med"/>
                    </a:lnB>
                    <a:noFill/>
                  </a:tcPr>
                </a:tc>
              </a:tr>
              <a:tr h="741591">
                <a:tc>
                  <a:txBody>
                    <a:bodyPr/>
                    <a:lstStyle/>
                    <a:p>
                      <a:endParaRPr lang="en-GB"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9240" y="9113290"/>
            <a:ext cx="863948" cy="268076"/>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732" y="8985449"/>
            <a:ext cx="1772404" cy="432048"/>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4813" y="9201474"/>
            <a:ext cx="1837398" cy="213806"/>
          </a:xfrm>
          <a:prstGeom prst="rect">
            <a:avLst/>
          </a:prstGeom>
        </p:spPr>
      </p:pic>
      <p:sp>
        <p:nvSpPr>
          <p:cNvPr id="2" name="TextBox 1"/>
          <p:cNvSpPr txBox="1"/>
          <p:nvPr/>
        </p:nvSpPr>
        <p:spPr>
          <a:xfrm>
            <a:off x="382280" y="2421687"/>
            <a:ext cx="6054204" cy="369332"/>
          </a:xfrm>
          <a:prstGeom prst="rect">
            <a:avLst/>
          </a:prstGeom>
          <a:noFill/>
        </p:spPr>
        <p:txBody>
          <a:bodyPr wrap="square" rtlCol="0">
            <a:spAutoFit/>
          </a:bodyPr>
          <a:lstStyle/>
          <a:p>
            <a:pPr algn="ctr"/>
            <a:r>
              <a:rPr lang="en-US" b="1" i="1" dirty="0">
                <a:latin typeface="Arial" panose="020B0604020202020204" pitchFamily="34" charset="0"/>
                <a:cs typeface="Arial" panose="020B0604020202020204" pitchFamily="34" charset="0"/>
              </a:rPr>
              <a:t>Participated in </a:t>
            </a:r>
            <a:r>
              <a:rPr lang="en-US" b="1" i="1" dirty="0" smtClean="0">
                <a:latin typeface="Arial" panose="020B0604020202020204" pitchFamily="34" charset="0"/>
                <a:cs typeface="Arial" panose="020B0604020202020204" pitchFamily="34" charset="0"/>
              </a:rPr>
              <a:t>the </a:t>
            </a:r>
            <a:r>
              <a:rPr lang="en-US" b="1" i="1" dirty="0">
                <a:latin typeface="Arial" panose="020B0604020202020204" pitchFamily="34" charset="0"/>
                <a:cs typeface="Arial" panose="020B0604020202020204" pitchFamily="34" charset="0"/>
              </a:rPr>
              <a:t>CME </a:t>
            </a:r>
            <a:r>
              <a:rPr lang="en-US" b="1" i="1" dirty="0" smtClean="0">
                <a:latin typeface="Arial" panose="020B0604020202020204" pitchFamily="34" charset="0"/>
                <a:cs typeface="Arial" panose="020B0604020202020204" pitchFamily="34" charset="0"/>
              </a:rPr>
              <a:t>program</a:t>
            </a:r>
            <a:endParaRPr lang="en-GB" dirty="0">
              <a:latin typeface="Arial" panose="020B0604020202020204" pitchFamily="34" charset="0"/>
              <a:cs typeface="Arial" panose="020B0604020202020204" pitchFamily="34" charset="0"/>
            </a:endParaRPr>
          </a:p>
        </p:txBody>
      </p:sp>
      <p:sp>
        <p:nvSpPr>
          <p:cNvPr id="3" name="TextBox 2"/>
          <p:cNvSpPr txBox="1"/>
          <p:nvPr/>
        </p:nvSpPr>
        <p:spPr>
          <a:xfrm>
            <a:off x="404814" y="6105128"/>
            <a:ext cx="6048374" cy="938719"/>
          </a:xfrm>
          <a:prstGeom prst="rect">
            <a:avLst/>
          </a:prstGeom>
          <a:noFill/>
        </p:spPr>
        <p:txBody>
          <a:bodyPr wrap="square" rtlCol="0">
            <a:spAutoFit/>
          </a:bodyPr>
          <a:lstStyle/>
          <a:p>
            <a:pPr algn="just"/>
            <a:r>
              <a:rPr lang="en-US" sz="1100" dirty="0">
                <a:latin typeface="Arial" panose="020B0604020202020204" pitchFamily="34" charset="0"/>
                <a:cs typeface="Arial" panose="020B0604020202020204" pitchFamily="34" charset="0"/>
              </a:rPr>
              <a:t>This event is an Accredited Group Learning Activity (Section 1) as defined by the Maintenance of Certification program of the Royal College and approved by the Canadian Association of Gastroenterology (CAG). This program was co-developed with </a:t>
            </a:r>
            <a:r>
              <a:rPr lang="en-CA" sz="1100" b="1" i="1" dirty="0">
                <a:latin typeface="Arial" panose="020B0604020202020204" pitchFamily="34" charset="0"/>
                <a:cs typeface="Arial" panose="020B0604020202020204" pitchFamily="34" charset="0"/>
              </a:rPr>
              <a:t>Strategic Consultants International </a:t>
            </a:r>
            <a:r>
              <a:rPr lang="en-US" sz="1100" dirty="0">
                <a:latin typeface="Arial" panose="020B0604020202020204" pitchFamily="34" charset="0"/>
                <a:cs typeface="Arial" panose="020B0604020202020204" pitchFamily="34" charset="0"/>
              </a:rPr>
              <a:t>and was planned to achieve scientific integrity, objectivity and balance.</a:t>
            </a:r>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p:txBody>
      </p:sp>
      <p:sp>
        <p:nvSpPr>
          <p:cNvPr id="7" name="TextBox 6"/>
          <p:cNvSpPr txBox="1"/>
          <p:nvPr/>
        </p:nvSpPr>
        <p:spPr>
          <a:xfrm>
            <a:off x="404814" y="7124853"/>
            <a:ext cx="6048374" cy="492443"/>
          </a:xfrm>
          <a:prstGeom prst="rect">
            <a:avLst/>
          </a:prstGeom>
          <a:noFill/>
        </p:spPr>
        <p:txBody>
          <a:bodyPr wrap="square" rtlCol="0">
            <a:spAutoFit/>
          </a:bodyPr>
          <a:lstStyle/>
          <a:p>
            <a:pPr algn="ctr">
              <a:spcAft>
                <a:spcPts val="600"/>
              </a:spcAft>
            </a:pPr>
            <a:r>
              <a:rPr lang="en-US" sz="1200" b="1" dirty="0">
                <a:latin typeface="Arial" panose="020B0604020202020204" pitchFamily="34" charset="0"/>
                <a:cs typeface="Arial" panose="020B0604020202020204" pitchFamily="34" charset="0"/>
              </a:rPr>
              <a:t>Section 1 Credits </a:t>
            </a:r>
            <a:r>
              <a:rPr lang="en-US" sz="1200" b="1" dirty="0" smtClean="0">
                <a:latin typeface="Arial" panose="020B0604020202020204" pitchFamily="34" charset="0"/>
                <a:cs typeface="Arial" panose="020B0604020202020204" pitchFamily="34" charset="0"/>
              </a:rPr>
              <a:t>Claimed </a:t>
            </a:r>
            <a:r>
              <a:rPr lang="en-US" sz="1200" b="1" dirty="0" smtClean="0">
                <a:solidFill>
                  <a:schemeClr val="bg1">
                    <a:lumMod val="75000"/>
                  </a:schemeClr>
                </a:solidFill>
                <a:latin typeface="Arial" panose="020B0604020202020204" pitchFamily="34" charset="0"/>
                <a:cs typeface="Arial" panose="020B0604020202020204" pitchFamily="34" charset="0"/>
              </a:rPr>
              <a:t>_____</a:t>
            </a:r>
            <a:endParaRPr lang="en-GB" sz="1200" b="1" dirty="0">
              <a:solidFill>
                <a:schemeClr val="bg1">
                  <a:lumMod val="75000"/>
                </a:schemeClr>
              </a:solidFill>
              <a:latin typeface="Arial" panose="020B0604020202020204" pitchFamily="34" charset="0"/>
              <a:cs typeface="Arial" panose="020B0604020202020204" pitchFamily="34" charset="0"/>
            </a:endParaRPr>
          </a:p>
          <a:p>
            <a:pPr algn="ctr"/>
            <a:r>
              <a:rPr lang="en-US" sz="900" b="1" dirty="0">
                <a:latin typeface="Arial" panose="020B0604020202020204" pitchFamily="34" charset="0"/>
                <a:cs typeface="Arial" panose="020B0604020202020204" pitchFamily="34" charset="0"/>
              </a:rPr>
              <a:t>This program is accredited for a maximum </a:t>
            </a:r>
            <a:r>
              <a:rPr lang="en-US" sz="900" b="1" dirty="0" smtClean="0">
                <a:latin typeface="Arial" panose="020B0604020202020204" pitchFamily="34" charset="0"/>
                <a:cs typeface="Arial" panose="020B0604020202020204" pitchFamily="34" charset="0"/>
              </a:rPr>
              <a:t>of</a:t>
            </a:r>
            <a:r>
              <a:rPr lang="en-GB" sz="900" b="1" dirty="0">
                <a:latin typeface="Arial" panose="020B0604020202020204" pitchFamily="34" charset="0"/>
                <a:cs typeface="Arial" panose="020B0604020202020204" pitchFamily="34" charset="0"/>
              </a:rPr>
              <a:t> </a:t>
            </a:r>
            <a:r>
              <a:rPr lang="en-US" sz="900" b="1" dirty="0" smtClean="0">
                <a:latin typeface="Arial" panose="020B0604020202020204" pitchFamily="34" charset="0"/>
                <a:cs typeface="Arial" panose="020B0604020202020204" pitchFamily="34" charset="0"/>
              </a:rPr>
              <a:t>1.5 </a:t>
            </a:r>
            <a:r>
              <a:rPr lang="en-US" sz="900" b="1" dirty="0">
                <a:latin typeface="Arial" panose="020B0604020202020204" pitchFamily="34" charset="0"/>
                <a:cs typeface="Arial" panose="020B0604020202020204" pitchFamily="34" charset="0"/>
              </a:rPr>
              <a:t>hours of Section 1 </a:t>
            </a:r>
            <a:r>
              <a:rPr lang="en-US" sz="900" b="1" dirty="0" smtClean="0">
                <a:latin typeface="Arial" panose="020B0604020202020204" pitchFamily="34" charset="0"/>
                <a:cs typeface="Arial" panose="020B0604020202020204" pitchFamily="34" charset="0"/>
              </a:rPr>
              <a:t>Credit</a:t>
            </a:r>
            <a:r>
              <a:rPr lang="en-GB" sz="900" b="1" dirty="0">
                <a:latin typeface="Arial" panose="020B0604020202020204" pitchFamily="34" charset="0"/>
                <a:cs typeface="Arial" panose="020B0604020202020204" pitchFamily="34" charset="0"/>
              </a:rPr>
              <a:t>.</a:t>
            </a:r>
          </a:p>
        </p:txBody>
      </p:sp>
      <p:cxnSp>
        <p:nvCxnSpPr>
          <p:cNvPr id="11" name="Straight Connector 10"/>
          <p:cNvCxnSpPr/>
          <p:nvPr/>
        </p:nvCxnSpPr>
        <p:spPr>
          <a:xfrm>
            <a:off x="692696" y="2144688"/>
            <a:ext cx="547246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473" y="2963345"/>
            <a:ext cx="5677006" cy="1989655"/>
          </a:xfrm>
          <a:prstGeom prst="rect">
            <a:avLst/>
          </a:prstGeom>
        </p:spPr>
      </p:pic>
      <p:sp>
        <p:nvSpPr>
          <p:cNvPr id="21" name="TextBox 20"/>
          <p:cNvSpPr txBox="1"/>
          <p:nvPr/>
        </p:nvSpPr>
        <p:spPr>
          <a:xfrm>
            <a:off x="382280" y="4583668"/>
            <a:ext cx="6054204" cy="369332"/>
          </a:xfrm>
          <a:prstGeom prst="rect">
            <a:avLst/>
          </a:prstGeom>
          <a:noFill/>
        </p:spPr>
        <p:txBody>
          <a:bodyPr wrap="square" rtlCol="0">
            <a:spAutoFit/>
          </a:bodyPr>
          <a:lstStyle/>
          <a:p>
            <a:pPr algn="ctr"/>
            <a:endParaRPr lang="en-GB" dirty="0">
              <a:latin typeface="Arial" panose="020B0604020202020204" pitchFamily="34" charset="0"/>
              <a:cs typeface="Arial" panose="020B0604020202020204" pitchFamily="34" charset="0"/>
            </a:endParaRPr>
          </a:p>
        </p:txBody>
      </p:sp>
      <p:cxnSp>
        <p:nvCxnSpPr>
          <p:cNvPr id="22" name="Straight Connector 21"/>
          <p:cNvCxnSpPr/>
          <p:nvPr/>
        </p:nvCxnSpPr>
        <p:spPr>
          <a:xfrm>
            <a:off x="692696" y="5457056"/>
            <a:ext cx="547246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131505" y="5202395"/>
            <a:ext cx="559769" cy="261610"/>
          </a:xfrm>
          <a:prstGeom prst="rect">
            <a:avLst/>
          </a:prstGeom>
          <a:noFill/>
        </p:spPr>
        <p:txBody>
          <a:bodyPr wrap="none" rtlCol="0">
            <a:spAutoFit/>
          </a:bodyPr>
          <a:lstStyle/>
          <a:p>
            <a:pPr algn="ctr"/>
            <a:r>
              <a:rPr lang="en-GB" sz="1100" dirty="0" smtClean="0">
                <a:latin typeface="Arial" panose="020B0604020202020204" pitchFamily="34" charset="0"/>
                <a:cs typeface="Arial" panose="020B0604020202020204" pitchFamily="34" charset="0"/>
              </a:rPr>
              <a:t>[Date]</a:t>
            </a:r>
            <a:endParaRPr lang="en-GB" sz="1100" dirty="0">
              <a:latin typeface="Arial" panose="020B0604020202020204" pitchFamily="34" charset="0"/>
              <a:cs typeface="Arial" panose="020B0604020202020204" pitchFamily="34" charset="0"/>
            </a:endParaRPr>
          </a:p>
        </p:txBody>
      </p:sp>
      <p:sp>
        <p:nvSpPr>
          <p:cNvPr id="23" name="TextBox 22"/>
          <p:cNvSpPr txBox="1"/>
          <p:nvPr/>
        </p:nvSpPr>
        <p:spPr>
          <a:xfrm>
            <a:off x="3028507" y="1831562"/>
            <a:ext cx="761748" cy="307777"/>
          </a:xfrm>
          <a:prstGeom prst="rect">
            <a:avLst/>
          </a:prstGeom>
          <a:noFill/>
        </p:spPr>
        <p:txBody>
          <a:bodyPr wrap="none" rtlCol="0">
            <a:spAutoFit/>
          </a:bodyPr>
          <a:lstStyle/>
          <a:p>
            <a:pPr algn="ctr"/>
            <a:r>
              <a:rPr lang="en-GB" sz="1400" dirty="0" smtClean="0">
                <a:latin typeface="Arial" panose="020B0604020202020204" pitchFamily="34" charset="0"/>
                <a:cs typeface="Arial" panose="020B0604020202020204" pitchFamily="34" charset="0"/>
              </a:rPr>
              <a:t>[Name]</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82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101</Words>
  <Application>Microsoft Office PowerPoint</Application>
  <PresentationFormat>A4 Paper (210x297 mm)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Tracey Hancock</dc:creator>
  <cp:lastModifiedBy>User</cp:lastModifiedBy>
  <cp:revision>8</cp:revision>
  <dcterms:created xsi:type="dcterms:W3CDTF">2017-02-20T09:24:46Z</dcterms:created>
  <dcterms:modified xsi:type="dcterms:W3CDTF">2017-02-22T19:03:21Z</dcterms:modified>
</cp:coreProperties>
</file>