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7"/>
  </p:notesMasterIdLst>
  <p:handoutMasterIdLst>
    <p:handoutMasterId r:id="rId8"/>
  </p:handoutMasterIdLst>
  <p:sldIdLst>
    <p:sldId id="256" r:id="rId2"/>
    <p:sldId id="258" r:id="rId3"/>
    <p:sldId id="259" r:id="rId4"/>
    <p:sldId id="260" r:id="rId5"/>
    <p:sldId id="261"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B21"/>
    <a:srgbClr val="9D0D0D"/>
    <a:srgbClr val="9D0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2" autoAdjust="0"/>
  </p:normalViewPr>
  <p:slideViewPr>
    <p:cSldViewPr>
      <p:cViewPr varScale="1">
        <p:scale>
          <a:sx n="138" d="100"/>
          <a:sy n="138" d="100"/>
        </p:scale>
        <p:origin x="354" y="11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74E304-BA5B-42B4-A91A-CA96A8C28E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7DA28DB6-8463-4C0D-BEE4-B5F19E0A5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33672C-1E76-4A15-B62E-90268654C8BA}" type="datetimeFigureOut">
              <a:rPr lang="en-CA" smtClean="0"/>
              <a:t>2021-01-13</a:t>
            </a:fld>
            <a:endParaRPr lang="en-CA"/>
          </a:p>
        </p:txBody>
      </p:sp>
      <p:sp>
        <p:nvSpPr>
          <p:cNvPr id="4" name="Footer Placeholder 3">
            <a:extLst>
              <a:ext uri="{FF2B5EF4-FFF2-40B4-BE49-F238E27FC236}">
                <a16:creationId xmlns:a16="http://schemas.microsoft.com/office/drawing/2014/main" id="{766EDA48-4412-4DE3-9921-7075FDBB5A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508CBB47-C004-4E2F-8A5B-52665AA18B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D8EB53-B148-40BB-84D1-D4E180944BD1}" type="slidenum">
              <a:rPr lang="en-CA" smtClean="0"/>
              <a:t>‹#›</a:t>
            </a:fld>
            <a:endParaRPr lang="en-CA"/>
          </a:p>
        </p:txBody>
      </p:sp>
    </p:spTree>
    <p:extLst>
      <p:ext uri="{BB962C8B-B14F-4D97-AF65-F5344CB8AC3E}">
        <p14:creationId xmlns:p14="http://schemas.microsoft.com/office/powerpoint/2010/main" val="3498798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6A5F2-59A0-472A-9512-048FF1A4E5F7}" type="datetimeFigureOut">
              <a:rPr lang="en-US" smtClean="0"/>
              <a:t>1/13/2021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D2BD3-B027-4256-93A6-043164393AD2}" type="slidenum">
              <a:rPr lang="en-US" smtClean="0"/>
              <a:t>‹#›</a:t>
            </a:fld>
            <a:endParaRPr lang="en-US"/>
          </a:p>
        </p:txBody>
      </p:sp>
    </p:spTree>
    <p:extLst>
      <p:ext uri="{BB962C8B-B14F-4D97-AF65-F5344CB8AC3E}">
        <p14:creationId xmlns:p14="http://schemas.microsoft.com/office/powerpoint/2010/main" val="4232376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304800" y="742950"/>
            <a:ext cx="8534400" cy="1752600"/>
          </a:xfrm>
          <a:prstGeom prst="rect">
            <a:avLst/>
          </a:prstGeom>
        </p:spPr>
        <p:txBody>
          <a:bodyPr vert="horz" lIns="91440" tIns="45720" rIns="91440" bIns="45720" rtlCol="0" anchor="ctr">
            <a:normAutofit/>
          </a:bodyPr>
          <a:lstStyle>
            <a:lvl1pPr algn="ctr">
              <a:defRPr b="1">
                <a:solidFill>
                  <a:schemeClr val="tx1"/>
                </a:solidFill>
                <a:latin typeface="Arial" panose="020B0604020202020204" pitchFamily="34" charset="0"/>
                <a:cs typeface="Arial" panose="020B0604020202020204" pitchFamily="34" charset="0"/>
              </a:defRPr>
            </a:lvl1pPr>
          </a:lstStyle>
          <a:p>
            <a:r>
              <a:rPr lang="en-US" dirty="0"/>
              <a:t>Presentation Title</a:t>
            </a:r>
          </a:p>
        </p:txBody>
      </p:sp>
      <p:sp>
        <p:nvSpPr>
          <p:cNvPr id="12" name="Text Placeholder 11"/>
          <p:cNvSpPr>
            <a:spLocks noGrp="1"/>
          </p:cNvSpPr>
          <p:nvPr>
            <p:ph type="body" sz="quarter" idx="10" hasCustomPrompt="1"/>
          </p:nvPr>
        </p:nvSpPr>
        <p:spPr>
          <a:xfrm>
            <a:off x="2667000" y="2647950"/>
            <a:ext cx="6172200" cy="914400"/>
          </a:xfrm>
        </p:spPr>
        <p:txBody>
          <a:bodyPr/>
          <a:lstStyle>
            <a:lvl1pPr marL="0" indent="0">
              <a:buNone/>
              <a:defRPr>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p>
        </p:txBody>
      </p:sp>
      <p:pic>
        <p:nvPicPr>
          <p:cNvPr id="6" name="Picture 5">
            <a:extLst>
              <a:ext uri="{FF2B5EF4-FFF2-40B4-BE49-F238E27FC236}">
                <a16:creationId xmlns:a16="http://schemas.microsoft.com/office/drawing/2014/main" id="{087DFBF0-24E3-4A23-BCD5-75F073C37DC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4324350"/>
            <a:ext cx="2590798" cy="633954"/>
          </a:xfrm>
          <a:prstGeom prst="rect">
            <a:avLst/>
          </a:prstGeom>
        </p:spPr>
      </p:pic>
      <p:pic>
        <p:nvPicPr>
          <p:cNvPr id="7" name="Picture 6">
            <a:extLst>
              <a:ext uri="{FF2B5EF4-FFF2-40B4-BE49-F238E27FC236}">
                <a16:creationId xmlns:a16="http://schemas.microsoft.com/office/drawing/2014/main" id="{824C6E10-696D-4B20-8666-8C0C65F45EC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95764" y="4225725"/>
            <a:ext cx="2891036" cy="704464"/>
          </a:xfrm>
          <a:prstGeom prst="rect">
            <a:avLst/>
          </a:prstGeom>
        </p:spPr>
      </p:pic>
    </p:spTree>
    <p:extLst>
      <p:ext uri="{BB962C8B-B14F-4D97-AF65-F5344CB8AC3E}">
        <p14:creationId xmlns:p14="http://schemas.microsoft.com/office/powerpoint/2010/main" val="382420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206375"/>
            <a:ext cx="6172200" cy="857250"/>
          </a:xfrm>
          <a:prstGeom prst="rect">
            <a:avLst/>
          </a:prstGeom>
        </p:spPr>
        <p:txBody>
          <a:bodyPr vert="horz" lIns="91440" tIns="45720" rIns="91440" bIns="45720" rtlCol="0" anchor="ctr">
            <a:normAutofit/>
          </a:bodyPr>
          <a:lstStyle>
            <a:lvl1pPr algn="l">
              <a:defRPr b="1">
                <a:solidFill>
                  <a:schemeClr val="bg1"/>
                </a:solidFill>
                <a:latin typeface="Arial" panose="020B0604020202020204" pitchFamily="34" charset="0"/>
                <a:cs typeface="Arial" panose="020B0604020202020204" pitchFamily="34" charset="0"/>
              </a:defRPr>
            </a:lvl1pPr>
          </a:lstStyle>
          <a:p>
            <a:r>
              <a:rPr lang="en-US" dirty="0"/>
              <a:t>Slide Title</a:t>
            </a:r>
          </a:p>
        </p:txBody>
      </p:sp>
      <p:sp>
        <p:nvSpPr>
          <p:cNvPr id="11" name="Slide Number Placeholder 5"/>
          <p:cNvSpPr>
            <a:spLocks noGrp="1"/>
          </p:cNvSpPr>
          <p:nvPr>
            <p:ph type="sldNum" sz="quarter" idx="4"/>
          </p:nvPr>
        </p:nvSpPr>
        <p:spPr>
          <a:xfrm>
            <a:off x="6553200" y="4857750"/>
            <a:ext cx="2133600" cy="184150"/>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97CE79FB-CDEA-44DD-98C1-50349142FB98}" type="slidenum">
              <a:rPr lang="en-US" smtClean="0"/>
              <a:pPr/>
              <a:t>‹#›</a:t>
            </a:fld>
            <a:endParaRPr lang="en-US" dirty="0"/>
          </a:p>
        </p:txBody>
      </p:sp>
      <p:sp>
        <p:nvSpPr>
          <p:cNvPr id="13" name="Content Placeholder 12"/>
          <p:cNvSpPr>
            <a:spLocks noGrp="1"/>
          </p:cNvSpPr>
          <p:nvPr>
            <p:ph sz="quarter" idx="10" hasCustomPrompt="1"/>
          </p:nvPr>
        </p:nvSpPr>
        <p:spPr>
          <a:xfrm>
            <a:off x="457200" y="1270000"/>
            <a:ext cx="8229600" cy="3200400"/>
          </a:xfrm>
        </p:spPr>
        <p:txBody>
          <a:bodyPr/>
          <a:lstStyle>
            <a:lvl1pPr>
              <a:defRPr>
                <a:latin typeface="Comfortaa" panose="00000500000000000000" pitchFamily="2" charset="0"/>
              </a:defRPr>
            </a:lvl1pPr>
            <a:lvl2pPr>
              <a:defRPr>
                <a:latin typeface="Comfortaa" panose="00000500000000000000" pitchFamily="2" charset="0"/>
              </a:defRPr>
            </a:lvl2pPr>
            <a:lvl3pPr>
              <a:defRPr>
                <a:latin typeface="Comfortaa" panose="00000500000000000000" pitchFamily="2" charset="0"/>
              </a:defRPr>
            </a:lvl3pPr>
            <a:lvl4pPr>
              <a:defRPr>
                <a:latin typeface="Comfortaa" panose="00000500000000000000" pitchFamily="2" charset="0"/>
              </a:defRPr>
            </a:lvl4pPr>
            <a:lvl5pPr>
              <a:defRPr>
                <a:latin typeface="Comfortaa" panose="00000500000000000000" pitchFamily="2" charset="0"/>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98D7E3F5-22C2-40D1-BDCF-16FFDBA9BA34}"/>
              </a:ext>
            </a:extLst>
          </p:cNvPr>
          <p:cNvSpPr/>
          <p:nvPr userDrawn="1"/>
        </p:nvSpPr>
        <p:spPr>
          <a:xfrm>
            <a:off x="0" y="0"/>
            <a:ext cx="9144000" cy="1063625"/>
          </a:xfrm>
          <a:prstGeom prst="rect">
            <a:avLst/>
          </a:prstGeom>
          <a:solidFill>
            <a:srgbClr val="9E1B21"/>
          </a:solidFill>
          <a:ln>
            <a:solidFill>
              <a:srgbClr val="9E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6BB3722C-4F78-48E9-BD25-432B5FF5861E}"/>
              </a:ext>
            </a:extLst>
          </p:cNvPr>
          <p:cNvSpPr/>
          <p:nvPr userDrawn="1"/>
        </p:nvSpPr>
        <p:spPr>
          <a:xfrm>
            <a:off x="0" y="4857750"/>
            <a:ext cx="9144000" cy="304800"/>
          </a:xfrm>
          <a:prstGeom prst="rect">
            <a:avLst/>
          </a:prstGeom>
          <a:solidFill>
            <a:srgbClr val="9E1B21"/>
          </a:solidFill>
          <a:ln>
            <a:solidFill>
              <a:srgbClr val="9E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a:extLst>
              <a:ext uri="{FF2B5EF4-FFF2-40B4-BE49-F238E27FC236}">
                <a16:creationId xmlns:a16="http://schemas.microsoft.com/office/drawing/2014/main" id="{E256462A-75BE-49EF-AB69-A8A05AFCBC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62600" y="206375"/>
            <a:ext cx="3401568" cy="609600"/>
          </a:xfrm>
          <a:prstGeom prst="rect">
            <a:avLst/>
          </a:prstGeom>
        </p:spPr>
      </p:pic>
    </p:spTree>
    <p:extLst>
      <p:ext uri="{BB962C8B-B14F-4D97-AF65-F5344CB8AC3E}">
        <p14:creationId xmlns:p14="http://schemas.microsoft.com/office/powerpoint/2010/main" val="477247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FC6C126-BCD3-4736-B952-D5B293B81A60}" type="slidenum">
              <a:rPr lang="en-US" smtClean="0"/>
              <a:pPr/>
              <a:t>‹#›</a:t>
            </a:fld>
            <a:endParaRPr lang="en-US"/>
          </a:p>
        </p:txBody>
      </p:sp>
    </p:spTree>
    <p:extLst>
      <p:ext uri="{BB962C8B-B14F-4D97-AF65-F5344CB8AC3E}">
        <p14:creationId xmlns:p14="http://schemas.microsoft.com/office/powerpoint/2010/main" val="4125060024"/>
      </p:ext>
    </p:extLst>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defTabSz="914400" rtl="0" eaLnBrk="1" latinLnBrk="0" hangingPunct="1">
        <a:spcBef>
          <a:spcPct val="0"/>
        </a:spcBef>
        <a:buNone/>
        <a:defRPr sz="2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p:txBody>
          <a:bodyPr/>
          <a:lstStyle/>
          <a:p>
            <a:endParaRPr lang="en-US" dirty="0"/>
          </a:p>
        </p:txBody>
      </p:sp>
      <p:sp>
        <p:nvSpPr>
          <p:cNvPr id="4" name="Text Placeholder 3"/>
          <p:cNvSpPr>
            <a:spLocks noGrp="1"/>
          </p:cNvSpPr>
          <p:nvPr>
            <p:ph type="body" sz="quarter" idx="4294967295"/>
          </p:nvPr>
        </p:nvSpPr>
        <p:spPr>
          <a:xfrm>
            <a:off x="4724400" y="4629150"/>
            <a:ext cx="4114800" cy="304800"/>
          </a:xfrm>
        </p:spPr>
        <p:txBody>
          <a:bodyPr/>
          <a:lstStyle/>
          <a:p>
            <a:endParaRPr lang="en-US" dirty="0"/>
          </a:p>
        </p:txBody>
      </p:sp>
    </p:spTree>
    <p:extLst>
      <p:ext uri="{BB962C8B-B14F-4D97-AF65-F5344CB8AC3E}">
        <p14:creationId xmlns:p14="http://schemas.microsoft.com/office/powerpoint/2010/main" val="424557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1346108964"/>
              </p:ext>
            </p:extLst>
          </p:nvPr>
        </p:nvGraphicFramePr>
        <p:xfrm>
          <a:off x="457200" y="1276350"/>
          <a:ext cx="8229600" cy="3261402"/>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val="20000"/>
                    </a:ext>
                  </a:extLst>
                </a:gridCol>
                <a:gridCol w="7772400">
                  <a:extLst>
                    <a:ext uri="{9D8B030D-6E8A-4147-A177-3AD203B41FA5}">
                      <a16:colId xmlns:a16="http://schemas.microsoft.com/office/drawing/2014/main" val="20001"/>
                    </a:ext>
                  </a:extLst>
                </a:gridCol>
              </a:tblGrid>
              <a:tr h="37084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Medical Expert</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Medical Experts</a:t>
                      </a:r>
                      <a:r>
                        <a:rPr kumimoji="0" lang="en-US" sz="1000" b="0" i="0" u="none" strike="noStrike" cap="none" normalizeH="0" baseline="0" dirty="0">
                          <a:ln>
                            <a:noFill/>
                          </a:ln>
                          <a:solidFill>
                            <a:schemeClr val="tx1"/>
                          </a:solidFill>
                          <a:effectLst/>
                          <a:latin typeface="Arial" charset="0"/>
                        </a:rPr>
                        <a:t>, physicians integrate all of the </a:t>
                      </a:r>
                      <a:r>
                        <a:rPr kumimoji="0" lang="en-US" sz="1000" b="0" i="0" u="none" strike="noStrike" cap="none" normalizeH="0" baseline="0" dirty="0" err="1">
                          <a:ln>
                            <a:noFill/>
                          </a:ln>
                          <a:solidFill>
                            <a:schemeClr val="tx1"/>
                          </a:solidFill>
                          <a:effectLst/>
                          <a:latin typeface="Arial" charset="0"/>
                        </a:rPr>
                        <a:t>CanMEDS</a:t>
                      </a:r>
                      <a:r>
                        <a:rPr kumimoji="0" lang="en-US" sz="1000" b="0" i="0" u="none" strike="noStrike" cap="none" normalizeH="0" baseline="0" dirty="0">
                          <a:ln>
                            <a:noFill/>
                          </a:ln>
                          <a:solidFill>
                            <a:schemeClr val="tx1"/>
                          </a:solidFill>
                          <a:effectLst/>
                          <a:latin typeface="Arial" charset="0"/>
                        </a:rPr>
                        <a:t> Roles, applying medical knowledge, clinical skills, and professional values in their provision of high-quality and safe patient-centered care. </a:t>
                      </a:r>
                      <a:r>
                        <a:rPr kumimoji="0" lang="en-US" sz="1000" b="0" i="1" u="none" strike="noStrike" cap="none" normalizeH="0" baseline="0" dirty="0">
                          <a:ln>
                            <a:noFill/>
                          </a:ln>
                          <a:solidFill>
                            <a:schemeClr val="tx1"/>
                          </a:solidFill>
                          <a:effectLst/>
                          <a:latin typeface="Arial" charset="0"/>
                        </a:rPr>
                        <a:t>Medical Expert </a:t>
                      </a:r>
                      <a:r>
                        <a:rPr kumimoji="0" lang="en-US" sz="1000" b="0" i="0" u="none" strike="noStrike" cap="none" normalizeH="0" baseline="0" dirty="0">
                          <a:ln>
                            <a:noFill/>
                          </a:ln>
                          <a:solidFill>
                            <a:schemeClr val="tx1"/>
                          </a:solidFill>
                          <a:effectLst/>
                          <a:latin typeface="Arial" charset="0"/>
                        </a:rPr>
                        <a:t>is the central physician Role in the </a:t>
                      </a:r>
                      <a:r>
                        <a:rPr kumimoji="0" lang="en-US" sz="1000" b="0" i="0" u="none" strike="noStrike" cap="none" normalizeH="0" baseline="0" dirty="0" err="1">
                          <a:ln>
                            <a:noFill/>
                          </a:ln>
                          <a:solidFill>
                            <a:schemeClr val="tx1"/>
                          </a:solidFill>
                          <a:effectLst/>
                          <a:latin typeface="Arial" charset="0"/>
                        </a:rPr>
                        <a:t>CanMEDS</a:t>
                      </a:r>
                      <a:r>
                        <a:rPr kumimoji="0" lang="en-US" sz="1000" b="0" i="0" u="none" strike="noStrike" cap="none" normalizeH="0" baseline="0" dirty="0">
                          <a:ln>
                            <a:noFill/>
                          </a:ln>
                          <a:solidFill>
                            <a:schemeClr val="tx1"/>
                          </a:solidFill>
                          <a:effectLst/>
                          <a:latin typeface="Arial" charset="0"/>
                        </a:rPr>
                        <a:t> Framework and defines the physician’s clinical scope of practice.)</a:t>
                      </a:r>
                    </a:p>
                  </a:txBody>
                  <a:tcPr marL="91430" marR="91430" marT="45723" marB="45723" horzOverflow="overflow"/>
                </a:tc>
                <a:extLst>
                  <a:ext uri="{0D108BD9-81ED-4DB2-BD59-A6C34878D82A}">
                    <a16:rowId xmlns:a16="http://schemas.microsoft.com/office/drawing/2014/main" val="10000"/>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Communicator</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Communicators</a:t>
                      </a:r>
                      <a:r>
                        <a:rPr kumimoji="0" lang="en-US" sz="1000" b="0" i="0" u="none" strike="noStrike" cap="none" normalizeH="0" baseline="0" dirty="0">
                          <a:ln>
                            <a:noFill/>
                          </a:ln>
                          <a:solidFill>
                            <a:schemeClr val="tx1"/>
                          </a:solidFill>
                          <a:effectLst/>
                          <a:latin typeface="Arial" charset="0"/>
                        </a:rPr>
                        <a:t>, physicians form relationships with patients and their families that facilitate the gathering and sharing of essential information for effective health care.) </a:t>
                      </a:r>
                    </a:p>
                  </a:txBody>
                  <a:tcPr marL="91430" marR="91430" marT="45723" marB="45723" horzOverflow="overflow"/>
                </a:tc>
                <a:extLst>
                  <a:ext uri="{0D108BD9-81ED-4DB2-BD59-A6C34878D82A}">
                    <a16:rowId xmlns:a16="http://schemas.microsoft.com/office/drawing/2014/main" val="10001"/>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Collaborator</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Collaborators</a:t>
                      </a:r>
                      <a:r>
                        <a:rPr kumimoji="0" lang="en-US" sz="1000" b="0" i="0" u="none" strike="noStrike" cap="none" normalizeH="0" baseline="0" dirty="0">
                          <a:ln>
                            <a:noFill/>
                          </a:ln>
                          <a:solidFill>
                            <a:schemeClr val="tx1"/>
                          </a:solidFill>
                          <a:effectLst/>
                          <a:latin typeface="Arial" charset="0"/>
                        </a:rPr>
                        <a:t>, physicians work effectively with other health care professionals to provide safe, high-quality, patient-</a:t>
                      </a:r>
                      <a:r>
                        <a:rPr kumimoji="0" lang="en-US" sz="1000" b="0" i="0" u="none" strike="noStrike" cap="none" normalizeH="0" baseline="0" dirty="0" err="1">
                          <a:ln>
                            <a:noFill/>
                          </a:ln>
                          <a:solidFill>
                            <a:schemeClr val="tx1"/>
                          </a:solidFill>
                          <a:effectLst/>
                          <a:latin typeface="Arial" charset="0"/>
                        </a:rPr>
                        <a:t>centred</a:t>
                      </a:r>
                      <a:r>
                        <a:rPr kumimoji="0" lang="en-US" sz="1000" b="0" i="0" u="none" strike="noStrike" cap="none" normalizeH="0" baseline="0" dirty="0">
                          <a:ln>
                            <a:noFill/>
                          </a:ln>
                          <a:solidFill>
                            <a:schemeClr val="tx1"/>
                          </a:solidFill>
                          <a:effectLst/>
                          <a:latin typeface="Arial" charset="0"/>
                        </a:rPr>
                        <a:t> care.) </a:t>
                      </a:r>
                    </a:p>
                  </a:txBody>
                  <a:tcPr marL="91430" marR="91430" marT="45723" marB="45723" horzOverflow="overflow"/>
                </a:tc>
                <a:extLst>
                  <a:ext uri="{0D108BD9-81ED-4DB2-BD59-A6C34878D82A}">
                    <a16:rowId xmlns:a16="http://schemas.microsoft.com/office/drawing/2014/main" val="10002"/>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Leader </a:t>
                      </a:r>
                      <a:r>
                        <a:rPr kumimoji="0" lang="en-US" sz="1000" b="0" i="0" u="none" strike="noStrike" cap="none" normalizeH="0" baseline="0" dirty="0">
                          <a:ln>
                            <a:noFill/>
                          </a:ln>
                          <a:solidFill>
                            <a:schemeClr val="tx1"/>
                          </a:solidFill>
                          <a:effectLst/>
                          <a:latin typeface="Arial" charset="0"/>
                        </a:rPr>
                        <a:t>(as </a:t>
                      </a:r>
                      <a:r>
                        <a:rPr kumimoji="0" lang="en-US" sz="1000" b="0" i="1" u="none" strike="noStrike" cap="none" normalizeH="0" baseline="0" dirty="0">
                          <a:ln>
                            <a:noFill/>
                          </a:ln>
                          <a:solidFill>
                            <a:schemeClr val="tx1"/>
                          </a:solidFill>
                          <a:effectLst/>
                          <a:latin typeface="Arial" charset="0"/>
                        </a:rPr>
                        <a:t>Leaders</a:t>
                      </a:r>
                      <a:r>
                        <a:rPr kumimoji="0" lang="en-US" sz="1000" b="0" i="0" u="none" strike="noStrike" cap="none" normalizeH="0" baseline="0" dirty="0">
                          <a:ln>
                            <a:noFill/>
                          </a:ln>
                          <a:solidFill>
                            <a:schemeClr val="tx1"/>
                          </a:solidFill>
                          <a:effectLst/>
                          <a:latin typeface="Arial" charset="0"/>
                        </a:rPr>
                        <a:t>, physicians engage with others to contribute to a vision of a high-quality health care system and take responsibility for the delivery of excellent patient care through their activities as clinicians, administrators, scholars, or teachers.)</a:t>
                      </a:r>
                    </a:p>
                  </a:txBody>
                  <a:tcPr marL="91430" marR="91430" marT="45723" marB="45723" horzOverflow="overflow"/>
                </a:tc>
                <a:extLst>
                  <a:ext uri="{0D108BD9-81ED-4DB2-BD59-A6C34878D82A}">
                    <a16:rowId xmlns:a16="http://schemas.microsoft.com/office/drawing/2014/main" val="10003"/>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Health Advocate</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Health Advocates</a:t>
                      </a:r>
                      <a:r>
                        <a:rPr kumimoji="0" lang="en-US" sz="1000" b="0" i="0" u="none" strike="noStrike" cap="none" normalizeH="0" baseline="0" dirty="0">
                          <a:ln>
                            <a:noFill/>
                          </a:ln>
                          <a:solidFill>
                            <a:schemeClr val="tx1"/>
                          </a:solidFill>
                          <a:effectLst/>
                          <a:latin typeface="Arial" charset="0"/>
                        </a:rPr>
                        <a:t>, physicians contribute their expertise and influence as they work with communities or patient populations to improve health. They work with those they serve to determine and understand needs, speak on behalf of others when required, and support the mobilization of resources to effect change.)</a:t>
                      </a:r>
                    </a:p>
                  </a:txBody>
                  <a:tcPr marL="91430" marR="91430" marT="45723" marB="45723" horzOverflow="overflow"/>
                </a:tc>
                <a:extLst>
                  <a:ext uri="{0D108BD9-81ED-4DB2-BD59-A6C34878D82A}">
                    <a16:rowId xmlns:a16="http://schemas.microsoft.com/office/drawing/2014/main" val="10004"/>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Scholar</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Scholars</a:t>
                      </a:r>
                      <a:r>
                        <a:rPr kumimoji="0" lang="en-US" sz="1000" b="0" i="0" u="none" strike="noStrike" cap="none" normalizeH="0" baseline="0" dirty="0">
                          <a:ln>
                            <a:noFill/>
                          </a:ln>
                          <a:solidFill>
                            <a:schemeClr val="tx1"/>
                          </a:solidFill>
                          <a:effectLst/>
                          <a:latin typeface="Arial" charset="0"/>
                        </a:rPr>
                        <a:t>, physicians demonstrate a lifelong commitment to excellence in practice through continuous learning and by teaching others, evaluating evidence, and  contributing to scholarship.) </a:t>
                      </a:r>
                    </a:p>
                  </a:txBody>
                  <a:tcPr marL="91430" marR="91430" marT="45723" marB="45723" horzOverflow="overflow"/>
                </a:tc>
                <a:extLst>
                  <a:ext uri="{0D108BD9-81ED-4DB2-BD59-A6C34878D82A}">
                    <a16:rowId xmlns:a16="http://schemas.microsoft.com/office/drawing/2014/main" val="10005"/>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Professional</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Professionals, </a:t>
                      </a:r>
                      <a:r>
                        <a:rPr kumimoji="0" lang="en-US" sz="1000" b="0" i="0" u="none" strike="noStrike" cap="none" normalizeH="0" baseline="0" dirty="0">
                          <a:ln>
                            <a:noFill/>
                          </a:ln>
                          <a:solidFill>
                            <a:schemeClr val="tx1"/>
                          </a:solidFill>
                          <a:effectLst/>
                          <a:latin typeface="Arial" charset="0"/>
                        </a:rPr>
                        <a:t>physicians are committed to the health and well-being of individual patients and society through ethical practice, high personal standards of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err="1">
                          <a:ln>
                            <a:noFill/>
                          </a:ln>
                          <a:solidFill>
                            <a:schemeClr val="tx1"/>
                          </a:solidFill>
                          <a:effectLst/>
                          <a:latin typeface="Arial" charset="0"/>
                        </a:rPr>
                        <a:t>behaviour</a:t>
                      </a:r>
                      <a:r>
                        <a:rPr kumimoji="0" lang="en-US" sz="1000" b="0" i="0" u="none" strike="noStrike" cap="none" normalizeH="0" baseline="0" dirty="0">
                          <a:ln>
                            <a:noFill/>
                          </a:ln>
                          <a:solidFill>
                            <a:schemeClr val="tx1"/>
                          </a:solidFill>
                          <a:effectLst/>
                          <a:latin typeface="Arial" charset="0"/>
                        </a:rPr>
                        <a:t>, accountability to the profession and society, physician-led regulation, and maintenance of personal health.) </a:t>
                      </a:r>
                    </a:p>
                  </a:txBody>
                  <a:tcPr marL="91430" marR="91430" marT="45723" marB="45723" horzOverflow="overflow"/>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4"/>
          </p:nvPr>
        </p:nvSpPr>
        <p:spPr/>
        <p:txBody>
          <a:bodyPr/>
          <a:lstStyle/>
          <a:p>
            <a:fld id="{97CE79FB-CDEA-44DD-98C1-50349142FB98}" type="slidenum">
              <a:rPr lang="en-US" smtClean="0"/>
              <a:pPr/>
              <a:t>2</a:t>
            </a:fld>
            <a:endParaRPr lang="en-US" dirty="0"/>
          </a:p>
        </p:txBody>
      </p:sp>
      <p:sp>
        <p:nvSpPr>
          <p:cNvPr id="6" name="TextBox 5"/>
          <p:cNvSpPr txBox="1"/>
          <p:nvPr/>
        </p:nvSpPr>
        <p:spPr>
          <a:xfrm>
            <a:off x="152400" y="4823996"/>
            <a:ext cx="8153400" cy="215444"/>
          </a:xfrm>
          <a:prstGeom prst="rect">
            <a:avLst/>
          </a:prstGeom>
          <a:noFill/>
        </p:spPr>
        <p:txBody>
          <a:bodyPr wrap="square" rtlCol="0">
            <a:spAutoFit/>
          </a:bodyPr>
          <a:lstStyle/>
          <a:p>
            <a:r>
              <a:rPr lang="en-CA" altLang="en-US" sz="800" dirty="0">
                <a:solidFill>
                  <a:schemeClr val="bg1"/>
                </a:solidFill>
                <a:latin typeface="Arial" panose="020B0604020202020204" pitchFamily="34" charset="0"/>
                <a:cs typeface="Arial" panose="020B0604020202020204" pitchFamily="34" charset="0"/>
              </a:rPr>
              <a:t>Copyright © 2015 The Royal College of Physicians and Surgeons of Canada. </a:t>
            </a:r>
            <a:r>
              <a:rPr lang="en-CA" altLang="en-US" sz="800" u="sng" dirty="0">
                <a:solidFill>
                  <a:schemeClr val="bg1"/>
                </a:solidFill>
                <a:latin typeface="Arial" panose="020B0604020202020204" pitchFamily="34" charset="0"/>
                <a:cs typeface="Arial" panose="020B0604020202020204" pitchFamily="34" charset="0"/>
              </a:rPr>
              <a:t>http://www.royalcollege.ca/rcsite/canmeds/canmeds-framework-e</a:t>
            </a:r>
            <a:r>
              <a:rPr lang="en-CA" altLang="en-US" sz="800" dirty="0">
                <a:solidFill>
                  <a:schemeClr val="bg1"/>
                </a:solidFill>
                <a:latin typeface="Arial" panose="020B0604020202020204" pitchFamily="34" charset="0"/>
                <a:cs typeface="Arial" panose="020B0604020202020204" pitchFamily="34" charset="0"/>
              </a:rPr>
              <a:t>. Reproduced with permission.</a:t>
            </a:r>
            <a:endParaRPr lang="en-US" altLang="en-US" sz="800" dirty="0">
              <a:solidFill>
                <a:schemeClr val="bg1"/>
              </a:solidFill>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CAB2496A-A5F0-4BFB-B9D2-0C656C97DD85}"/>
              </a:ext>
            </a:extLst>
          </p:cNvPr>
          <p:cNvSpPr>
            <a:spLocks noGrp="1"/>
          </p:cNvSpPr>
          <p:nvPr>
            <p:ph type="title"/>
          </p:nvPr>
        </p:nvSpPr>
        <p:spPr/>
        <p:txBody>
          <a:bodyPr/>
          <a:lstStyle/>
          <a:p>
            <a:r>
              <a:rPr lang="en-CA" dirty="0" err="1"/>
              <a:t>CanMEDS</a:t>
            </a:r>
            <a:r>
              <a:rPr lang="en-CA" dirty="0"/>
              <a:t> Roles Covered</a:t>
            </a:r>
          </a:p>
        </p:txBody>
      </p:sp>
    </p:spTree>
    <p:extLst>
      <p:ext uri="{BB962C8B-B14F-4D97-AF65-F5344CB8AC3E}">
        <p14:creationId xmlns:p14="http://schemas.microsoft.com/office/powerpoint/2010/main" val="85815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843689721"/>
              </p:ext>
            </p:extLst>
          </p:nvPr>
        </p:nvGraphicFramePr>
        <p:xfrm>
          <a:off x="457200" y="1907440"/>
          <a:ext cx="8229600" cy="264551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20885">
                <a:tc>
                  <a:txBody>
                    <a:bodyPr/>
                    <a:lstStyle/>
                    <a:p>
                      <a:pPr marL="0" marR="0" lvl="0" indent="0" algn="ctr" defTabSz="914400" rtl="0" eaLnBrk="1" fontAlgn="base" latinLnBrk="0" hangingPunct="1">
                        <a:lnSpc>
                          <a:spcPct val="100000"/>
                        </a:lnSpc>
                        <a:spcBef>
                          <a:spcPct val="40000"/>
                        </a:spcBef>
                        <a:spcAft>
                          <a:spcPct val="0"/>
                        </a:spcAft>
                        <a:buClr>
                          <a:schemeClr val="hlink"/>
                        </a:buClr>
                        <a:buSzPct val="90000"/>
                        <a:buFont typeface="Wingdings" pitchFamily="2" charset="2"/>
                        <a:buNone/>
                        <a:tabLst/>
                      </a:pPr>
                      <a:r>
                        <a:rPr kumimoji="0" lang="en-US" sz="1600" b="1" i="0" u="none" strike="noStrike" cap="none" normalizeH="0" baseline="0" dirty="0">
                          <a:ln>
                            <a:noFill/>
                          </a:ln>
                          <a:solidFill>
                            <a:schemeClr val="tx1"/>
                          </a:solidFill>
                          <a:effectLst/>
                          <a:latin typeface="Arial" charset="0"/>
                        </a:rPr>
                        <a:t>Commercial or Non-Profit Interest</a:t>
                      </a:r>
                    </a:p>
                  </a:txBody>
                  <a:tcPr anchor="ctr" horzOverflow="overflow"/>
                </a:tc>
                <a:tc>
                  <a:txBody>
                    <a:bodyPr/>
                    <a:lstStyle/>
                    <a:p>
                      <a:pPr marL="0" marR="0" lvl="0" indent="0" algn="ctr" defTabSz="914400" rtl="0" eaLnBrk="1" fontAlgn="base" latinLnBrk="0" hangingPunct="1">
                        <a:lnSpc>
                          <a:spcPct val="100000"/>
                        </a:lnSpc>
                        <a:spcBef>
                          <a:spcPct val="40000"/>
                        </a:spcBef>
                        <a:spcAft>
                          <a:spcPct val="0"/>
                        </a:spcAft>
                        <a:buClr>
                          <a:schemeClr val="hlink"/>
                        </a:buClr>
                        <a:buSzPct val="90000"/>
                        <a:buFont typeface="Wingdings" pitchFamily="2" charset="2"/>
                        <a:buNone/>
                        <a:tabLst/>
                      </a:pPr>
                      <a:r>
                        <a:rPr kumimoji="0" lang="en-US" sz="1600" b="1" i="0" u="none" strike="noStrike" cap="none" normalizeH="0" baseline="0" dirty="0">
                          <a:ln>
                            <a:noFill/>
                          </a:ln>
                          <a:solidFill>
                            <a:schemeClr val="tx1"/>
                          </a:solidFill>
                          <a:effectLst/>
                          <a:latin typeface="Arial" charset="0"/>
                        </a:rPr>
                        <a:t>Relationship</a:t>
                      </a:r>
                      <a:endParaRPr kumimoji="0" lang="en-US" sz="1400" b="1" i="0" u="none" strike="noStrike" cap="none" normalizeH="0" baseline="0" dirty="0">
                        <a:ln>
                          <a:noFill/>
                        </a:ln>
                        <a:solidFill>
                          <a:schemeClr val="tx1"/>
                        </a:solidFill>
                        <a:effectLst/>
                        <a:latin typeface="Arial" charset="0"/>
                      </a:endParaRPr>
                    </a:p>
                  </a:txBody>
                  <a:tcPr anchor="ctr" horzOverflow="overflow"/>
                </a:tc>
                <a:extLst>
                  <a:ext uri="{0D108BD9-81ED-4DB2-BD59-A6C34878D82A}">
                    <a16:rowId xmlns:a16="http://schemas.microsoft.com/office/drawing/2014/main" val="10000"/>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Organization</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CA" sz="1600" b="0" i="0" u="none" strike="noStrike" cap="none" normalizeH="0" baseline="0" dirty="0">
                          <a:ln>
                            <a:noFill/>
                          </a:ln>
                          <a:solidFill>
                            <a:schemeClr val="tx1"/>
                          </a:solidFill>
                          <a:effectLst/>
                          <a:latin typeface="Arial" charset="0"/>
                        </a:rPr>
                        <a:t>Committee Member, Chair</a:t>
                      </a:r>
                    </a:p>
                  </a:txBody>
                  <a:tcPr horzOverflow="overflow"/>
                </a:tc>
                <a:extLst>
                  <a:ext uri="{0D108BD9-81ED-4DB2-BD59-A6C34878D82A}">
                    <a16:rowId xmlns:a16="http://schemas.microsoft.com/office/drawing/2014/main" val="10001"/>
                  </a:ext>
                </a:extLst>
              </a:tr>
              <a:tr h="62088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Company A</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Advisory Board, Consultant, Investigator</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2"/>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a:ln>
                            <a:noFill/>
                          </a:ln>
                          <a:solidFill>
                            <a:schemeClr val="tx1"/>
                          </a:solidFill>
                          <a:effectLst/>
                          <a:latin typeface="Arial" charset="0"/>
                        </a:rPr>
                        <a:t>Company B</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Speaker </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3"/>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a:ln>
                            <a:noFill/>
                          </a:ln>
                          <a:solidFill>
                            <a:schemeClr val="tx1"/>
                          </a:solidFill>
                          <a:effectLst/>
                          <a:latin typeface="Arial" charset="0"/>
                        </a:rPr>
                        <a:t>Company C</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Stockholder, Employee</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4"/>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Company D</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Advisory Board, Research Support</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4"/>
          </p:nvPr>
        </p:nvSpPr>
        <p:spPr/>
        <p:txBody>
          <a:bodyPr/>
          <a:lstStyle/>
          <a:p>
            <a:fld id="{97CE79FB-CDEA-44DD-98C1-50349142FB98}" type="slidenum">
              <a:rPr lang="en-US" smtClean="0"/>
              <a:pPr/>
              <a:t>3</a:t>
            </a:fld>
            <a:endParaRPr lang="en-US" dirty="0"/>
          </a:p>
        </p:txBody>
      </p:sp>
      <p:sp>
        <p:nvSpPr>
          <p:cNvPr id="3" name="TextBox 2"/>
          <p:cNvSpPr txBox="1"/>
          <p:nvPr/>
        </p:nvSpPr>
        <p:spPr>
          <a:xfrm>
            <a:off x="528536" y="1123950"/>
            <a:ext cx="2646365" cy="646331"/>
          </a:xfrm>
          <a:prstGeom prst="rect">
            <a:avLst/>
          </a:prstGeom>
          <a:noFill/>
        </p:spPr>
        <p:txBody>
          <a:bodyPr wrap="none" rtlCol="0">
            <a:spAutoFit/>
          </a:bodyPr>
          <a:lstStyle/>
          <a:p>
            <a:r>
              <a:rPr lang="en-US" dirty="0"/>
              <a:t>(Over the past 24 months)</a:t>
            </a:r>
          </a:p>
          <a:p>
            <a:r>
              <a:rPr lang="en-US" dirty="0"/>
              <a:t>Name: Insert Name Here</a:t>
            </a:r>
          </a:p>
        </p:txBody>
      </p:sp>
      <p:sp>
        <p:nvSpPr>
          <p:cNvPr id="7" name="Title 6">
            <a:extLst>
              <a:ext uri="{FF2B5EF4-FFF2-40B4-BE49-F238E27FC236}">
                <a16:creationId xmlns:a16="http://schemas.microsoft.com/office/drawing/2014/main" id="{18065CA9-FD04-4ED9-B841-D2782A7CDBFC}"/>
              </a:ext>
            </a:extLst>
          </p:cNvPr>
          <p:cNvSpPr>
            <a:spLocks noGrp="1"/>
          </p:cNvSpPr>
          <p:nvPr>
            <p:ph type="title"/>
          </p:nvPr>
        </p:nvSpPr>
        <p:spPr/>
        <p:txBody>
          <a:bodyPr/>
          <a:lstStyle/>
          <a:p>
            <a:r>
              <a:rPr lang="en-CA" dirty="0"/>
              <a:t>Conflict of Interest Disclosure</a:t>
            </a:r>
          </a:p>
        </p:txBody>
      </p:sp>
    </p:spTree>
    <p:extLst>
      <p:ext uri="{BB962C8B-B14F-4D97-AF65-F5344CB8AC3E}">
        <p14:creationId xmlns:p14="http://schemas.microsoft.com/office/powerpoint/2010/main" val="1801013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7CE79FB-CDEA-44DD-98C1-50349142FB98}" type="slidenum">
              <a:rPr lang="en-US" smtClean="0"/>
              <a:pPr/>
              <a:t>4</a:t>
            </a:fld>
            <a:endParaRPr lang="en-US" dirty="0"/>
          </a:p>
        </p:txBody>
      </p:sp>
      <p:sp>
        <p:nvSpPr>
          <p:cNvPr id="3" name="TextBox 2"/>
          <p:cNvSpPr txBox="1"/>
          <p:nvPr/>
        </p:nvSpPr>
        <p:spPr>
          <a:xfrm>
            <a:off x="528536" y="1123950"/>
            <a:ext cx="2646365" cy="646331"/>
          </a:xfrm>
          <a:prstGeom prst="rect">
            <a:avLst/>
          </a:prstGeom>
          <a:noFill/>
        </p:spPr>
        <p:txBody>
          <a:bodyPr wrap="none" rtlCol="0">
            <a:spAutoFit/>
          </a:bodyPr>
          <a:lstStyle/>
          <a:p>
            <a:r>
              <a:rPr lang="en-US" dirty="0"/>
              <a:t>(Over the past 24 months)</a:t>
            </a:r>
          </a:p>
          <a:p>
            <a:r>
              <a:rPr lang="en-US" dirty="0"/>
              <a:t>Name: Insert Name Here</a:t>
            </a:r>
          </a:p>
        </p:txBody>
      </p:sp>
      <p:sp>
        <p:nvSpPr>
          <p:cNvPr id="6" name="Content Placeholder 5"/>
          <p:cNvSpPr>
            <a:spLocks noGrp="1"/>
          </p:cNvSpPr>
          <p:nvPr>
            <p:ph sz="quarter" idx="10"/>
          </p:nvPr>
        </p:nvSpPr>
        <p:spPr>
          <a:xfrm>
            <a:off x="457200" y="1809750"/>
            <a:ext cx="8229600" cy="2667000"/>
          </a:xfrm>
        </p:spPr>
        <p:txBody>
          <a:bodyPr/>
          <a:lstStyle/>
          <a:p>
            <a:pPr marL="0" indent="0">
              <a:buNone/>
            </a:pPr>
            <a:r>
              <a:rPr lang="en-US" altLang="en-US" dirty="0">
                <a:effectLst/>
              </a:rPr>
              <a:t>No relevant relationships with any commercial or non-profit organizations </a:t>
            </a:r>
            <a:endParaRPr lang="en-CA" altLang="en-US" dirty="0">
              <a:effectLst/>
            </a:endParaRPr>
          </a:p>
        </p:txBody>
      </p:sp>
      <p:sp>
        <p:nvSpPr>
          <p:cNvPr id="7" name="Title 6">
            <a:extLst>
              <a:ext uri="{FF2B5EF4-FFF2-40B4-BE49-F238E27FC236}">
                <a16:creationId xmlns:a16="http://schemas.microsoft.com/office/drawing/2014/main" id="{56F26E38-926A-4481-A7A9-9B98BDA4E933}"/>
              </a:ext>
            </a:extLst>
          </p:cNvPr>
          <p:cNvSpPr>
            <a:spLocks noGrp="1"/>
          </p:cNvSpPr>
          <p:nvPr>
            <p:ph type="title"/>
          </p:nvPr>
        </p:nvSpPr>
        <p:spPr/>
        <p:txBody>
          <a:bodyPr/>
          <a:lstStyle/>
          <a:p>
            <a:r>
              <a:rPr lang="en-CA" dirty="0"/>
              <a:t>Conflict of Interest Disclosure</a:t>
            </a:r>
          </a:p>
        </p:txBody>
      </p:sp>
    </p:spTree>
    <p:extLst>
      <p:ext uri="{BB962C8B-B14F-4D97-AF65-F5344CB8AC3E}">
        <p14:creationId xmlns:p14="http://schemas.microsoft.com/office/powerpoint/2010/main" val="3258039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Slide Number Placeholder 2"/>
          <p:cNvSpPr>
            <a:spLocks noGrp="1"/>
          </p:cNvSpPr>
          <p:nvPr>
            <p:ph type="sldNum" sz="quarter" idx="4"/>
          </p:nvPr>
        </p:nvSpPr>
        <p:spPr/>
        <p:txBody>
          <a:bodyPr/>
          <a:lstStyle/>
          <a:p>
            <a:fld id="{97CE79FB-CDEA-44DD-98C1-50349142FB98}" type="slidenum">
              <a:rPr lang="en-US" smtClean="0"/>
              <a:pPr/>
              <a:t>5</a:t>
            </a:fld>
            <a:endParaRPr lang="en-US" dirty="0"/>
          </a:p>
        </p:txBody>
      </p:sp>
      <p:sp>
        <p:nvSpPr>
          <p:cNvPr id="4" name="Content Placeholder 3"/>
          <p:cNvSpPr>
            <a:spLocks noGrp="1"/>
          </p:cNvSpPr>
          <p:nvPr>
            <p:ph sz="quarter" idx="10"/>
          </p:nvPr>
        </p:nvSpPr>
        <p:spPr/>
        <p:txBody>
          <a:bodyPr/>
          <a:lstStyle/>
          <a:p>
            <a:endParaRPr lang="en-US"/>
          </a:p>
        </p:txBody>
      </p:sp>
    </p:spTree>
    <p:extLst>
      <p:ext uri="{BB962C8B-B14F-4D97-AF65-F5344CB8AC3E}">
        <p14:creationId xmlns:p14="http://schemas.microsoft.com/office/powerpoint/2010/main" val="260318557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5EC313F5363C499BA06AC42666D7BE" ma:contentTypeVersion="12" ma:contentTypeDescription="Create a new document." ma:contentTypeScope="" ma:versionID="15ec0c8123515679f36202fb188ae45f">
  <xsd:schema xmlns:xsd="http://www.w3.org/2001/XMLSchema" xmlns:xs="http://www.w3.org/2001/XMLSchema" xmlns:p="http://schemas.microsoft.com/office/2006/metadata/properties" xmlns:ns2="99ba076d-ef28-41b1-a0c3-129158779199" xmlns:ns3="6ae3d343-1d34-43d3-96dc-8688d687db1f" targetNamespace="http://schemas.microsoft.com/office/2006/metadata/properties" ma:root="true" ma:fieldsID="20c6662be9d1666c7fb8b95cd877e653" ns2:_="" ns3:_="">
    <xsd:import namespace="99ba076d-ef28-41b1-a0c3-129158779199"/>
    <xsd:import namespace="6ae3d343-1d34-43d3-96dc-8688d687db1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ba076d-ef28-41b1-a0c3-1291587791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e3d343-1d34-43d3-96dc-8688d687db1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323E7F-CBE2-46BC-8D8F-276E41E397D4}"/>
</file>

<file path=customXml/itemProps2.xml><?xml version="1.0" encoding="utf-8"?>
<ds:datastoreItem xmlns:ds="http://schemas.openxmlformats.org/officeDocument/2006/customXml" ds:itemID="{4B1F524C-9E66-4358-A754-5E54FFBC0C2E}"/>
</file>

<file path=customXml/itemProps3.xml><?xml version="1.0" encoding="utf-8"?>
<ds:datastoreItem xmlns:ds="http://schemas.openxmlformats.org/officeDocument/2006/customXml" ds:itemID="{1EBDDCF9-0307-405F-A139-37C071812D94}"/>
</file>

<file path=docProps/app.xml><?xml version="1.0" encoding="utf-8"?>
<Properties xmlns="http://schemas.openxmlformats.org/officeDocument/2006/extended-properties" xmlns:vt="http://schemas.openxmlformats.org/officeDocument/2006/docPropsVTypes">
  <TotalTime>388</TotalTime>
  <Words>395</Words>
  <Application>Microsoft Office PowerPoint</Application>
  <PresentationFormat>On-screen Show (16:9)</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Comfortaa</vt:lpstr>
      <vt:lpstr>Wingdings</vt:lpstr>
      <vt:lpstr>Custom Design</vt:lpstr>
      <vt:lpstr>PowerPoint Presentation</vt:lpstr>
      <vt:lpstr>CanMEDS Roles Covered</vt:lpstr>
      <vt:lpstr>Conflict of Interest Disclosure</vt:lpstr>
      <vt:lpstr>Conflict of Interest Disclosure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Fell</dc:creator>
  <cp:lastModifiedBy>Lesley Marshall</cp:lastModifiedBy>
  <cp:revision>17</cp:revision>
  <dcterms:created xsi:type="dcterms:W3CDTF">2017-05-16T15:08:13Z</dcterms:created>
  <dcterms:modified xsi:type="dcterms:W3CDTF">2021-01-13T23:10:17Z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0x010100035EC313F5363C499BA06AC42666D7BE</vt:lpwstr>
  </property>
</Properties>
</file>